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5" r:id="rId2"/>
    <p:sldId id="301" r:id="rId3"/>
    <p:sldId id="289" r:id="rId4"/>
    <p:sldId id="290" r:id="rId5"/>
    <p:sldId id="291" r:id="rId6"/>
    <p:sldId id="287" r:id="rId7"/>
    <p:sldId id="292" r:id="rId8"/>
    <p:sldId id="286" r:id="rId9"/>
    <p:sldId id="288" r:id="rId10"/>
    <p:sldId id="293" r:id="rId11"/>
    <p:sldId id="294" r:id="rId12"/>
    <p:sldId id="295" r:id="rId13"/>
    <p:sldId id="303" r:id="rId14"/>
    <p:sldId id="296" r:id="rId15"/>
    <p:sldId id="297" r:id="rId16"/>
    <p:sldId id="298" r:id="rId17"/>
    <p:sldId id="299" r:id="rId18"/>
    <p:sldId id="30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80C"/>
    <a:srgbClr val="FF0000"/>
    <a:srgbClr val="FF4EF9"/>
    <a:srgbClr val="8BCFEC"/>
    <a:srgbClr val="D3D7D3"/>
    <a:srgbClr val="F7CFC7"/>
    <a:srgbClr val="0000FF"/>
    <a:srgbClr val="00BFBF"/>
    <a:srgbClr val="870087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5" autoAdjust="0"/>
    <p:restoredTop sz="94411" autoAdjust="0"/>
  </p:normalViewPr>
  <p:slideViewPr>
    <p:cSldViewPr snapToGrid="0">
      <p:cViewPr>
        <p:scale>
          <a:sx n="150" d="100"/>
          <a:sy n="150" d="100"/>
        </p:scale>
        <p:origin x="812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0D850-ECA6-4B73-A120-2CDB0DC198AF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F01C4-FEF3-4F65-968A-9FD0DBC28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1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47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42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8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84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CB241-92B8-4F17-8BF0-35CB05778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81297-FDF1-49F8-968A-0FC12C56B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29D17-4935-42D8-B955-1D286796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950FAA-3DB3-445C-A12F-810362FD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5515A-52C2-4CDB-BCCB-326562C9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00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F5248-EB06-429A-8D1C-9037629D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35856F-6309-4C90-8BE5-01C77B6C4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41B18-52CA-4A55-ADF9-7BC2E189D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66661-2336-4895-B5AB-46F78138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DEFA42-9F61-454F-86B2-31CBE0D8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6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65DA2E-DE8E-4057-991D-D20788F0E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BBFBCD-29A9-49E4-B458-13D59503C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AE8B5E-FE91-4450-9E0D-5879191E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EEA950-E190-42B5-B54B-1C82161E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A575B8-1B31-46DC-88CF-EDFE30D2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9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D6EE1-2387-4F0B-9B58-241AC70A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8C77A-2A7C-471F-A4BD-2DAD0280A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7AB58-A4AD-47CB-84A0-5489C507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16795B-FBCE-4B19-B9C1-538A6297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09A781-FD49-4609-B957-86EA76A2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4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E2E3E-2CBB-4119-A9A0-CAF72D37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A6B9DF-B04C-48A3-93A9-D452AA945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D5F530-11B5-4A9E-8145-2B995CC3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F2D97-AB4C-4463-9B66-2621C18F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58E4A6-709F-47C8-9EED-978E1D77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28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CD217-4A94-4C04-9F9E-24840505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9B125-B09C-4510-9A05-BB8A035E7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8D26D-A8AB-4E01-8DDF-12D8C505F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35EB3-F073-4018-B871-AB088A14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A4CF1D-95E4-466C-BA24-87B2C8E4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BB140B-893D-443C-9A2C-AB6E58BD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07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50B96-828C-4136-84FD-FA2F0B578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8BE94E-7655-4BB8-9224-85E95F04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DC5C45-5B3E-4107-9260-7E4CD0231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289ABA-4092-478D-B4F4-9AD8906CF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525926-E3D2-4DAD-8694-2BD10F292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4E56A4-9856-414B-9CE1-B99A3BB2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BC5D51-7AAB-4FD5-9B80-006D8B6D1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6EE5F5-E5CB-4D9F-9B1A-F21F8A20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8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D5417-E21E-4DA6-A54F-FED85480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A602E2-AAAE-486D-B629-6D30091F2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148361-7B69-4C94-AB04-1B30F7BA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226EB2-FA15-404E-BCC2-2A425632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88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20ED65-C31E-4CD9-87C9-2F2DCF39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9BA448-B229-427E-9869-5B0C4B9EC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86C58F-192A-4F19-A27F-81BA5C8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88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550ED-E1EC-4DF9-BBD6-C03973D4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91DD8-BA3C-4070-BF9E-A5958409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DDD6B8-6543-4455-B1F9-AE2654904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CC2B46-1683-4134-AA13-0DC6162A7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C4991E-8CB1-4776-9539-EB23BDFC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B34AB0-8F0F-4BDE-BA15-ED4301A3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96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DFF19-BF3E-4492-B48D-829A04BC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347449-42C4-4ACC-950C-DD87345AF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4C883A-937C-4D7E-8A63-EC62B4DA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BA56A4-C502-4E70-BE49-96D480FA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6DD371-A2CD-4C9F-884C-989F36B3D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E27F08-140F-4BAC-AE52-63D9FBCA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11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087E05-661E-4FE1-BB38-F7815B40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599F1B-E9B4-45F7-9AC6-658226874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15B1A-17C6-4ADC-A107-A36078A26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FDB15-7326-485A-A5C8-B9774FE10C0A}" type="datetimeFigureOut">
              <a:rPr lang="zh-CN" altLang="en-US" smtClean="0"/>
              <a:t>2026/1/7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DA3B7-96C1-42C8-9BC4-ED8B33D5F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BFF850-0476-49F3-8C8B-1AB586B87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23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FBF5F48-E285-48BB-94C8-BE5A248F1A11}"/>
              </a:ext>
            </a:extLst>
          </p:cNvPr>
          <p:cNvGrpSpPr/>
          <p:nvPr/>
        </p:nvGrpSpPr>
        <p:grpSpPr>
          <a:xfrm>
            <a:off x="3963250" y="1766867"/>
            <a:ext cx="4265500" cy="3324266"/>
            <a:chOff x="3963250" y="1766728"/>
            <a:chExt cx="4265500" cy="3324266"/>
          </a:xfrm>
        </p:grpSpPr>
        <p:pic>
          <p:nvPicPr>
            <p:cNvPr id="3" name="图形 2" descr="原子 纯色填充">
              <a:extLst>
                <a:ext uri="{FF2B5EF4-FFF2-40B4-BE49-F238E27FC236}">
                  <a16:creationId xmlns:a16="http://schemas.microsoft.com/office/drawing/2014/main" id="{C456E27F-02CC-4162-80B1-406AC3054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96000" y="2529000"/>
              <a:ext cx="1800000" cy="18000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38A88F-C940-4D66-9086-BD0F4241D9A6}"/>
                </a:ext>
              </a:extLst>
            </p:cNvPr>
            <p:cNvSpPr txBox="1"/>
            <p:nvPr/>
          </p:nvSpPr>
          <p:spPr>
            <a:xfrm>
              <a:off x="5074500" y="1766728"/>
              <a:ext cx="2043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latin typeface="Viner Hand ITC" panose="03070502030502020203" pitchFamily="66" charset="0"/>
                </a:rPr>
                <a:t>Deep</a:t>
              </a:r>
              <a:endParaRPr lang="zh-CN" altLang="en-US" sz="6600" dirty="0">
                <a:latin typeface="Viner Hand ITC" panose="03070502030502020203" pitchFamily="66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962A48-4A44-4119-A8A2-DBE89D1CCBEB}"/>
                </a:ext>
              </a:extLst>
            </p:cNvPr>
            <p:cNvSpPr txBox="1"/>
            <p:nvPr/>
          </p:nvSpPr>
          <p:spPr>
            <a:xfrm>
              <a:off x="3963250" y="3982998"/>
              <a:ext cx="42655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chemeClr val="accent6"/>
                  </a:solidFill>
                  <a:latin typeface="Viner Hand ITC" panose="03070502030502020203" pitchFamily="66" charset="0"/>
                </a:rPr>
                <a:t>v</a:t>
              </a:r>
              <a:r>
                <a:rPr lang="en-US" altLang="zh-CN" sz="6600" b="1" dirty="0">
                  <a:latin typeface="Viner Hand ITC" panose="03070502030502020203" pitchFamily="66" charset="0"/>
                </a:rPr>
                <a:t>iberation</a:t>
              </a:r>
              <a:endParaRPr lang="zh-CN" altLang="en-US" sz="6600" b="1" dirty="0">
                <a:latin typeface="Viner Hand ITC" panose="0307050203050202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45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D418C-271B-4EC7-AB01-ED873738282B}"/>
              </a:ext>
            </a:extLst>
          </p:cNvPr>
          <p:cNvSpPr txBox="1"/>
          <p:nvPr/>
        </p:nvSpPr>
        <p:spPr>
          <a:xfrm>
            <a:off x="757767" y="601134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只取了每个信号前</a:t>
            </a:r>
            <a:r>
              <a:rPr lang="en-US" altLang="zh-CN" dirty="0"/>
              <a:t>1000</a:t>
            </a:r>
            <a:r>
              <a:rPr lang="zh-CN" altLang="en-US" dirty="0"/>
              <a:t>个点。太短了，频率分辨率顶多到</a:t>
            </a:r>
            <a:r>
              <a:rPr lang="en-US" altLang="zh-CN" dirty="0"/>
              <a:t>1/</a:t>
            </a:r>
            <a:r>
              <a:rPr lang="zh-CN" altLang="en-US" dirty="0"/>
              <a:t>（</a:t>
            </a:r>
            <a:r>
              <a:rPr lang="en-US" altLang="zh-CN" dirty="0"/>
              <a:t>4*1000ns</a:t>
            </a:r>
            <a:r>
              <a:rPr lang="zh-CN" altLang="en-US" dirty="0"/>
              <a:t>）</a:t>
            </a:r>
            <a:r>
              <a:rPr lang="en-US" altLang="zh-CN" dirty="0"/>
              <a:t>= 250kHz</a:t>
            </a:r>
            <a:r>
              <a:rPr lang="zh-CN" altLang="en-US" dirty="0"/>
              <a:t>，看不到更小的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B39393-FCD6-488A-BC80-2CA62DC84179}"/>
              </a:ext>
            </a:extLst>
          </p:cNvPr>
          <p:cNvSpPr txBox="1"/>
          <p:nvPr/>
        </p:nvSpPr>
        <p:spPr>
          <a:xfrm>
            <a:off x="757767" y="1329268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需要做一个工作：拼接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EC75D5-F517-48F1-83DC-21EBF404BB18}"/>
              </a:ext>
            </a:extLst>
          </p:cNvPr>
          <p:cNvSpPr txBox="1"/>
          <p:nvPr/>
        </p:nvSpPr>
        <p:spPr>
          <a:xfrm>
            <a:off x="757767" y="2057402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</a:t>
            </a:r>
            <a:r>
              <a:rPr lang="en-US" altLang="zh-CN" dirty="0"/>
              <a:t>73</a:t>
            </a:r>
            <a:r>
              <a:rPr lang="zh-CN" altLang="en-US" dirty="0"/>
              <a:t>个</a:t>
            </a:r>
            <a:r>
              <a:rPr lang="en-US" altLang="zh-CN" dirty="0"/>
              <a:t>bin</a:t>
            </a:r>
            <a:r>
              <a:rPr lang="zh-CN" altLang="en-US" dirty="0"/>
              <a:t>文件拼接一次。于是时序长度可以达到</a:t>
            </a:r>
            <a:r>
              <a:rPr lang="en-US" altLang="zh-CN" dirty="0"/>
              <a:t>73*10000*1000*4ns=2.92s</a:t>
            </a:r>
            <a:r>
              <a:rPr lang="zh-CN" altLang="en-US" dirty="0"/>
              <a:t>，频率分辨率可以达到</a:t>
            </a:r>
            <a:r>
              <a:rPr lang="en-US" altLang="zh-CN" dirty="0"/>
              <a:t>0.34Hz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191DE4E-81A3-48B2-BED6-CC6179CC2626}"/>
              </a:ext>
            </a:extLst>
          </p:cNvPr>
          <p:cNvSpPr/>
          <p:nvPr/>
        </p:nvSpPr>
        <p:spPr>
          <a:xfrm rot="5400000">
            <a:off x="539327" y="2727960"/>
            <a:ext cx="919480" cy="482600"/>
          </a:xfrm>
          <a:prstGeom prst="rightArrow">
            <a:avLst>
              <a:gd name="adj1" fmla="val 50000"/>
              <a:gd name="adj2" fmla="val 92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F2A9D2-4532-4189-81C2-89A531344A08}"/>
              </a:ext>
            </a:extLst>
          </p:cNvPr>
          <p:cNvSpPr txBox="1"/>
          <p:nvPr/>
        </p:nvSpPr>
        <p:spPr>
          <a:xfrm>
            <a:off x="757767" y="3511786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保存的</a:t>
            </a:r>
            <a:r>
              <a:rPr lang="en-US" altLang="zh-CN" dirty="0"/>
              <a:t>FFT</a:t>
            </a:r>
            <a:r>
              <a:rPr lang="zh-CN" altLang="en-US" dirty="0"/>
              <a:t>数据量太大。内存爆炸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CC32A5-33D9-42D4-BA62-739003CA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70" y="3107529"/>
            <a:ext cx="5309830" cy="2076829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0E6ED1C8-D4B9-451D-A560-CD83306BC1EA}"/>
              </a:ext>
            </a:extLst>
          </p:cNvPr>
          <p:cNvSpPr/>
          <p:nvPr/>
        </p:nvSpPr>
        <p:spPr>
          <a:xfrm rot="5400000">
            <a:off x="539327" y="4537992"/>
            <a:ext cx="919480" cy="482600"/>
          </a:xfrm>
          <a:prstGeom prst="rightArrow">
            <a:avLst>
              <a:gd name="adj1" fmla="val 50000"/>
              <a:gd name="adj2" fmla="val 92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934181-26EA-48A9-98D0-7D0C30CA58B3}"/>
              </a:ext>
            </a:extLst>
          </p:cNvPr>
          <p:cNvSpPr txBox="1"/>
          <p:nvPr/>
        </p:nvSpPr>
        <p:spPr>
          <a:xfrm>
            <a:off x="757767" y="5542759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分批处理保存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86F2F0-6FDF-4759-BB53-326A204A5418}"/>
              </a:ext>
            </a:extLst>
          </p:cNvPr>
          <p:cNvSpPr txBox="1"/>
          <p:nvPr/>
        </p:nvSpPr>
        <p:spPr>
          <a:xfrm>
            <a:off x="3616349" y="6072200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物理事例频谱查看</a:t>
            </a:r>
          </a:p>
        </p:txBody>
      </p:sp>
    </p:spTree>
    <p:extLst>
      <p:ext uri="{BB962C8B-B14F-4D97-AF65-F5344CB8AC3E}">
        <p14:creationId xmlns:p14="http://schemas.microsoft.com/office/powerpoint/2010/main" val="70064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21AC09-4C38-4228-BB8C-09BBF7667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29" y="1330191"/>
            <a:ext cx="3457732" cy="2657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AF9501-212C-4881-92E9-702B18EB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214" y="1330191"/>
            <a:ext cx="2945330" cy="2657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CED633-9A1B-4795-A334-6156B9FF9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93" y="1330191"/>
            <a:ext cx="2945329" cy="26578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C32F27-8D4A-43F0-8320-F1C8F3D7DE71}"/>
              </a:ext>
            </a:extLst>
          </p:cNvPr>
          <p:cNvSpPr txBox="1"/>
          <p:nvPr/>
        </p:nvSpPr>
        <p:spPr>
          <a:xfrm>
            <a:off x="1538502" y="4565412"/>
            <a:ext cx="911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哪怕我找到了一些频率，这些频率由于对于单个</a:t>
            </a:r>
            <a:r>
              <a:rPr lang="en-US" altLang="zh-CN" dirty="0"/>
              <a:t>bin</a:t>
            </a:r>
            <a:r>
              <a:rPr lang="zh-CN" altLang="en-US" dirty="0"/>
              <a:t>文件来说，根本看不到这么低的频率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E8350D-D07A-4CDC-B6B9-4DEE12F01CE4}"/>
              </a:ext>
            </a:extLst>
          </p:cNvPr>
          <p:cNvSpPr txBox="1"/>
          <p:nvPr/>
        </p:nvSpPr>
        <p:spPr>
          <a:xfrm>
            <a:off x="1538502" y="5115638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无法指导  过滤掉基线含有特定频率的频率噪声的信号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6E787D-0F31-4AB9-8084-DBFDBE6C4E7E}"/>
              </a:ext>
            </a:extLst>
          </p:cNvPr>
          <p:cNvSpPr txBox="1"/>
          <p:nvPr/>
        </p:nvSpPr>
        <p:spPr>
          <a:xfrm>
            <a:off x="5378823" y="3984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8D2A38-813F-4784-80F9-B1A2EAFA3463}"/>
              </a:ext>
            </a:extLst>
          </p:cNvPr>
          <p:cNvSpPr txBox="1"/>
          <p:nvPr/>
        </p:nvSpPr>
        <p:spPr>
          <a:xfrm>
            <a:off x="479583" y="24744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功率</a:t>
            </a:r>
          </a:p>
        </p:txBody>
      </p:sp>
    </p:spTree>
    <p:extLst>
      <p:ext uri="{BB962C8B-B14F-4D97-AF65-F5344CB8AC3E}">
        <p14:creationId xmlns:p14="http://schemas.microsoft.com/office/powerpoint/2010/main" val="2680585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6042EE-5A3F-4F73-9D8F-2270F557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8" y="643285"/>
            <a:ext cx="6971428" cy="557142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FFF89A3-8D93-4C03-A5F9-7134CD9D2B54}"/>
              </a:ext>
            </a:extLst>
          </p:cNvPr>
          <p:cNvCxnSpPr/>
          <p:nvPr/>
        </p:nvCxnSpPr>
        <p:spPr>
          <a:xfrm flipH="1">
            <a:off x="3688047" y="2562225"/>
            <a:ext cx="454025" cy="24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190116-C034-4416-ADBE-FEF6B1B4AE22}"/>
              </a:ext>
            </a:extLst>
          </p:cNvPr>
          <p:cNvSpPr txBox="1"/>
          <p:nvPr/>
        </p:nvSpPr>
        <p:spPr>
          <a:xfrm>
            <a:off x="4040472" y="212513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Inhibit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B43F89-5CD1-4FE4-B71B-206C66641732}"/>
              </a:ext>
            </a:extLst>
          </p:cNvPr>
          <p:cNvSpPr txBox="1"/>
          <p:nvPr/>
        </p:nvSpPr>
        <p:spPr>
          <a:xfrm>
            <a:off x="2285225" y="353483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RT+Ge-self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BCE1817-438D-4C49-A60A-52DD059875A9}"/>
              </a:ext>
            </a:extLst>
          </p:cNvPr>
          <p:cNvCxnSpPr/>
          <p:nvPr/>
        </p:nvCxnSpPr>
        <p:spPr>
          <a:xfrm flipH="1">
            <a:off x="2058213" y="3859715"/>
            <a:ext cx="454025" cy="24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3D40972-AFA9-4CC2-A254-F6FBB4D164C2}"/>
              </a:ext>
            </a:extLst>
          </p:cNvPr>
          <p:cNvSpPr txBox="1"/>
          <p:nvPr/>
        </p:nvSpPr>
        <p:spPr>
          <a:xfrm>
            <a:off x="7854798" y="3428999"/>
            <a:ext cx="9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Ge-self</a:t>
            </a:r>
            <a:endParaRPr lang="zh-CN" altLang="en-US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4CD2E960-BE26-420A-AB50-0034C9D7BEF6}"/>
              </a:ext>
            </a:extLst>
          </p:cNvPr>
          <p:cNvSpPr/>
          <p:nvPr/>
        </p:nvSpPr>
        <p:spPr>
          <a:xfrm>
            <a:off x="8768973" y="3049785"/>
            <a:ext cx="141347" cy="1127760"/>
          </a:xfrm>
          <a:prstGeom prst="leftBrace">
            <a:avLst>
              <a:gd name="adj1" fmla="val 13055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9DE33C-01DE-4F05-B373-0119EA66121E}"/>
              </a:ext>
            </a:extLst>
          </p:cNvPr>
          <p:cNvSpPr txBox="1"/>
          <p:nvPr/>
        </p:nvSpPr>
        <p:spPr>
          <a:xfrm>
            <a:off x="8910320" y="3024384"/>
            <a:ext cx="9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Noise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8ABDE7-FF19-4014-8CB6-044BB9A62285}"/>
              </a:ext>
            </a:extLst>
          </p:cNvPr>
          <p:cNvSpPr txBox="1"/>
          <p:nvPr/>
        </p:nvSpPr>
        <p:spPr>
          <a:xfrm>
            <a:off x="8910320" y="3795699"/>
            <a:ext cx="9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Signal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9A4CBC-0B74-4F5D-94C0-43C211EDEBAA}"/>
              </a:ext>
            </a:extLst>
          </p:cNvPr>
          <p:cNvSpPr txBox="1"/>
          <p:nvPr/>
        </p:nvSpPr>
        <p:spPr>
          <a:xfrm>
            <a:off x="8077200" y="206248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RT</a:t>
            </a:r>
            <a:r>
              <a:rPr lang="zh-CN" altLang="en-US" dirty="0"/>
              <a:t>：</a:t>
            </a:r>
            <a:r>
              <a:rPr lang="en-US" altLang="zh-CN" dirty="0"/>
              <a:t>50mHz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B105BE-1D79-4A2C-B375-445E1FEF2478}"/>
              </a:ext>
            </a:extLst>
          </p:cNvPr>
          <p:cNvSpPr txBox="1"/>
          <p:nvPr/>
        </p:nvSpPr>
        <p:spPr>
          <a:xfrm>
            <a:off x="3729329" y="621471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F220D6-DDEA-49E2-A5BE-33AD5CEA6971}"/>
              </a:ext>
            </a:extLst>
          </p:cNvPr>
          <p:cNvSpPr txBox="1"/>
          <p:nvPr/>
        </p:nvSpPr>
        <p:spPr>
          <a:xfrm rot="16200000">
            <a:off x="-205878" y="3611033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Amplitude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784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AFC3F4-B8A8-4947-9B7C-F7F6F52467FB}"/>
              </a:ext>
            </a:extLst>
          </p:cNvPr>
          <p:cNvSpPr/>
          <p:nvPr/>
        </p:nvSpPr>
        <p:spPr>
          <a:xfrm>
            <a:off x="2495550" y="1333500"/>
            <a:ext cx="7531100" cy="40894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F710F8-7607-46F9-86E2-9A1D1405E047}"/>
              </a:ext>
            </a:extLst>
          </p:cNvPr>
          <p:cNvSpPr txBox="1"/>
          <p:nvPr/>
        </p:nvSpPr>
        <p:spPr>
          <a:xfrm>
            <a:off x="2495550" y="1333500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Bin </a:t>
            </a:r>
            <a:r>
              <a:rPr lang="zh-CN" altLang="en-US" dirty="0"/>
              <a:t>：</a:t>
            </a:r>
            <a:r>
              <a:rPr lang="en-US" altLang="zh-CN" dirty="0"/>
              <a:t>10000events in total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9CFEDA2-4202-44CE-BABF-B8A950E25EB8}"/>
              </a:ext>
            </a:extLst>
          </p:cNvPr>
          <p:cNvSpPr/>
          <p:nvPr/>
        </p:nvSpPr>
        <p:spPr>
          <a:xfrm>
            <a:off x="3644901" y="2117725"/>
            <a:ext cx="3077633" cy="275801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BE68180-C203-433F-B0C0-55154FF901B2}"/>
              </a:ext>
            </a:extLst>
          </p:cNvPr>
          <p:cNvSpPr/>
          <p:nvPr/>
        </p:nvSpPr>
        <p:spPr>
          <a:xfrm>
            <a:off x="4453466" y="1938866"/>
            <a:ext cx="3615267" cy="3115734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65FC5C-C7AE-4692-8654-00B91158B581}"/>
              </a:ext>
            </a:extLst>
          </p:cNvPr>
          <p:cNvSpPr txBox="1"/>
          <p:nvPr/>
        </p:nvSpPr>
        <p:spPr>
          <a:xfrm>
            <a:off x="3887117" y="256645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EB6D4E-1234-4D81-9753-C8D19C618DF2}"/>
              </a:ext>
            </a:extLst>
          </p:cNvPr>
          <p:cNvSpPr txBox="1"/>
          <p:nvPr/>
        </p:nvSpPr>
        <p:spPr>
          <a:xfrm>
            <a:off x="6401964" y="207115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Inhibit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B41094-C192-4A3C-A6FA-E97AF7254ED6}"/>
              </a:ext>
            </a:extLst>
          </p:cNvPr>
          <p:cNvSpPr txBox="1"/>
          <p:nvPr/>
        </p:nvSpPr>
        <p:spPr>
          <a:xfrm>
            <a:off x="7797800" y="198966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Ge-Self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1CBA4B-4C88-4C28-80E0-3912A132097E}"/>
              </a:ext>
            </a:extLst>
          </p:cNvPr>
          <p:cNvSpPr txBox="1"/>
          <p:nvPr/>
        </p:nvSpPr>
        <p:spPr>
          <a:xfrm>
            <a:off x="3690752" y="327079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0.82%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1EA6E8-ABBA-44FB-8AE0-1AD00D2CC1F5}"/>
              </a:ext>
            </a:extLst>
          </p:cNvPr>
          <p:cNvSpPr txBox="1"/>
          <p:nvPr/>
        </p:nvSpPr>
        <p:spPr>
          <a:xfrm>
            <a:off x="6984629" y="327079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9.29%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DD50B4-8C3A-4ED8-A104-ED4A90157C55}"/>
              </a:ext>
            </a:extLst>
          </p:cNvPr>
          <p:cNvSpPr txBox="1"/>
          <p:nvPr/>
        </p:nvSpPr>
        <p:spPr>
          <a:xfrm>
            <a:off x="5166980" y="327079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63.89%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8A32A3-F360-4F6E-AB15-98C85CAEC55F}"/>
              </a:ext>
            </a:extLst>
          </p:cNvPr>
          <p:cNvSpPr txBox="1"/>
          <p:nvPr/>
        </p:nvSpPr>
        <p:spPr>
          <a:xfrm>
            <a:off x="7990961" y="237000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26%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3F2B10E-25A7-408D-856D-D0E4FC0FB0A2}"/>
              </a:ext>
            </a:extLst>
          </p:cNvPr>
          <p:cNvCxnSpPr>
            <a:cxnSpLocks/>
          </p:cNvCxnSpPr>
          <p:nvPr/>
        </p:nvCxnSpPr>
        <p:spPr>
          <a:xfrm>
            <a:off x="4185920" y="4109720"/>
            <a:ext cx="0" cy="18135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E50DA65-4FC5-41E6-9A62-042CEFF91A4D}"/>
              </a:ext>
            </a:extLst>
          </p:cNvPr>
          <p:cNvSpPr txBox="1"/>
          <p:nvPr/>
        </p:nvSpPr>
        <p:spPr>
          <a:xfrm>
            <a:off x="4049183" y="6087560"/>
            <a:ext cx="648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针对目前</a:t>
            </a:r>
            <a:r>
              <a:rPr lang="en-US" altLang="zh-CN" dirty="0"/>
              <a:t>20s</a:t>
            </a:r>
            <a:r>
              <a:rPr lang="zh-CN" altLang="en-US" dirty="0"/>
              <a:t>的信号发生器周期来说，数据量太少，采样率太低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AEC45BA-D585-41D0-BAD2-11A1E1FDC8C2}"/>
              </a:ext>
            </a:extLst>
          </p:cNvPr>
          <p:cNvSpPr txBox="1"/>
          <p:nvPr/>
        </p:nvSpPr>
        <p:spPr>
          <a:xfrm>
            <a:off x="6059723" y="1749425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Min(Ch0) = 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09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91747F-556F-4DB2-850E-4B1579D3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763"/>
            <a:ext cx="12192000" cy="59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0F153B8-30F2-47D4-BB25-30FD8238B1F2}"/>
              </a:ext>
            </a:extLst>
          </p:cNvPr>
          <p:cNvSpPr/>
          <p:nvPr/>
        </p:nvSpPr>
        <p:spPr>
          <a:xfrm>
            <a:off x="6670963" y="5511339"/>
            <a:ext cx="386541" cy="382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40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578456-CA65-44C0-A36B-347B416EC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t="2580" r="-1" b="1"/>
          <a:stretch/>
        </p:blipFill>
        <p:spPr>
          <a:xfrm>
            <a:off x="42333" y="33866"/>
            <a:ext cx="12107333" cy="24973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F07390-5ACB-450F-B8B4-2355CF31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" y="2750958"/>
            <a:ext cx="4435275" cy="2428536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06AA63B-9A16-4963-80CF-FB0554068F68}"/>
              </a:ext>
            </a:extLst>
          </p:cNvPr>
          <p:cNvCxnSpPr/>
          <p:nvPr/>
        </p:nvCxnSpPr>
        <p:spPr>
          <a:xfrm flipH="1">
            <a:off x="194733" y="1790700"/>
            <a:ext cx="914400" cy="141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A30BF89-939A-41C8-A78E-A1D47C745ED1}"/>
              </a:ext>
            </a:extLst>
          </p:cNvPr>
          <p:cNvCxnSpPr>
            <a:cxnSpLocks/>
          </p:cNvCxnSpPr>
          <p:nvPr/>
        </p:nvCxnSpPr>
        <p:spPr>
          <a:xfrm flipH="1" flipV="1">
            <a:off x="1109133" y="1790700"/>
            <a:ext cx="3327400" cy="141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A49A521-0B9B-44C0-AE16-0324829EE1DB}"/>
              </a:ext>
            </a:extLst>
          </p:cNvPr>
          <p:cNvSpPr txBox="1"/>
          <p:nvPr/>
        </p:nvSpPr>
        <p:spPr>
          <a:xfrm>
            <a:off x="1109133" y="2456436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单独一个</a:t>
            </a:r>
            <a:r>
              <a:rPr lang="en-US" altLang="zh-CN" dirty="0"/>
              <a:t>RT</a:t>
            </a:r>
            <a:r>
              <a:rPr lang="zh-CN" altLang="en-US" dirty="0"/>
              <a:t>对应的主放波形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DE1046-29F2-4F63-BED4-9F4671AF0A93}"/>
              </a:ext>
            </a:extLst>
          </p:cNvPr>
          <p:cNvSpPr txBox="1"/>
          <p:nvPr/>
        </p:nvSpPr>
        <p:spPr>
          <a:xfrm>
            <a:off x="2259969" y="1105066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信号发生器周期为</a:t>
            </a:r>
            <a:r>
              <a:rPr lang="en-US" altLang="zh-CN" dirty="0"/>
              <a:t>20s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851A8E-44B3-4CB2-A9F3-BEF3B4D1EE59}"/>
              </a:ext>
            </a:extLst>
          </p:cNvPr>
          <p:cNvSpPr txBox="1"/>
          <p:nvPr/>
        </p:nvSpPr>
        <p:spPr>
          <a:xfrm>
            <a:off x="4861560" y="2595084"/>
            <a:ext cx="6563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每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 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才有一次有效信号</a:t>
            </a:r>
            <a:r>
              <a:rPr lang="zh-CN" altLang="en-US" dirty="0"/>
              <a:t>（</a:t>
            </a:r>
            <a:r>
              <a:rPr lang="en-US" altLang="zh-CN" dirty="0"/>
              <a:t>event</a:t>
            </a:r>
            <a:r>
              <a:rPr lang="zh-CN" altLang="en-US" dirty="0"/>
              <a:t>层面的频率是</a:t>
            </a:r>
            <a:r>
              <a:rPr lang="en-US" altLang="zh-CN" dirty="0"/>
              <a:t>0.05hz</a:t>
            </a:r>
            <a:r>
              <a:rPr lang="zh-CN" altLang="en-US" dirty="0"/>
              <a:t>）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每次有效信号长度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120 µs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采样</a:t>
            </a:r>
            <a:r>
              <a:rPr lang="zh-CN" altLang="en-US" dirty="0">
                <a:latin typeface="Arial" panose="020B0604020202020204" pitchFamily="34" charset="0"/>
              </a:rPr>
              <a:t>点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间隔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ns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（≈250 MHz）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9139DF-6808-405A-84BA-E39ECE95472B}"/>
              </a:ext>
            </a:extLst>
          </p:cNvPr>
          <p:cNvSpPr txBox="1"/>
          <p:nvPr/>
        </p:nvSpPr>
        <p:spPr>
          <a:xfrm>
            <a:off x="4861560" y="3771506"/>
            <a:ext cx="7173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99.9994% 的时间是空的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FFT 会被强烈的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窗函数 / 采样门控效应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主导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 Hz 根本不是“在 4 ns 层面振荡的东西”，而是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事件级别的慢变化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AEEA63-880D-4230-9788-073C253B9855}"/>
              </a:ext>
            </a:extLst>
          </p:cNvPr>
          <p:cNvSpPr txBox="1"/>
          <p:nvPr/>
        </p:nvSpPr>
        <p:spPr>
          <a:xfrm>
            <a:off x="4861560" y="4886271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层 </a:t>
            </a:r>
            <a:r>
              <a:rPr lang="en-US" altLang="zh-CN" b="1" dirty="0"/>
              <a:t>1</a:t>
            </a:r>
            <a:r>
              <a:rPr lang="zh-CN" altLang="en-US" b="1" dirty="0"/>
              <a:t>：事件内（</a:t>
            </a:r>
            <a:r>
              <a:rPr lang="en-US" altLang="zh-CN" b="1" dirty="0"/>
              <a:t>120 µs</a:t>
            </a:r>
            <a:r>
              <a:rPr lang="zh-CN" altLang="en-US" b="1" dirty="0"/>
              <a:t>，</a:t>
            </a:r>
            <a:r>
              <a:rPr lang="en-US" altLang="zh-CN" b="1" dirty="0"/>
              <a:t>4 ns </a:t>
            </a:r>
            <a:r>
              <a:rPr lang="zh-CN" altLang="en-US" b="1" dirty="0"/>
              <a:t>采样）</a:t>
            </a:r>
          </a:p>
          <a:p>
            <a:r>
              <a:rPr lang="zh-CN" altLang="en-US" dirty="0"/>
              <a:t>这是</a:t>
            </a:r>
            <a:r>
              <a:rPr lang="zh-CN" altLang="en-US" b="1" dirty="0"/>
              <a:t>高速物理过程</a:t>
            </a:r>
            <a:br>
              <a:rPr lang="zh-CN" altLang="en-US" dirty="0"/>
            </a:br>
            <a:r>
              <a:rPr lang="zh-CN" altLang="en-US" dirty="0"/>
              <a:t>你可以从这里提取“特征”</a:t>
            </a:r>
          </a:p>
          <a:p>
            <a:r>
              <a:rPr lang="zh-CN" altLang="en-US" b="1" dirty="0"/>
              <a:t>层 </a:t>
            </a:r>
            <a:r>
              <a:rPr lang="en-US" altLang="zh-CN" b="1" dirty="0"/>
              <a:t>2</a:t>
            </a:r>
            <a:r>
              <a:rPr lang="zh-CN" altLang="en-US" b="1" dirty="0"/>
              <a:t>：事件序列（</a:t>
            </a:r>
            <a:r>
              <a:rPr lang="en-US" altLang="zh-CN" b="1" dirty="0"/>
              <a:t>20 s </a:t>
            </a:r>
            <a:r>
              <a:rPr lang="zh-CN" altLang="en-US" b="1" dirty="0"/>
              <a:t>间隔，</a:t>
            </a:r>
            <a:r>
              <a:rPr lang="en-US" altLang="zh-CN" b="1" dirty="0"/>
              <a:t>1600 s </a:t>
            </a:r>
            <a:r>
              <a:rPr lang="zh-CN" altLang="en-US" b="1" dirty="0"/>
              <a:t>总长）</a:t>
            </a:r>
          </a:p>
          <a:p>
            <a:r>
              <a:rPr lang="zh-CN" altLang="en-US" dirty="0"/>
              <a:t>这是</a:t>
            </a:r>
            <a:r>
              <a:rPr lang="zh-CN" altLang="en-US" b="1" dirty="0"/>
              <a:t>低频调制</a:t>
            </a:r>
            <a:r>
              <a:rPr lang="en-US" altLang="zh-CN" b="1" dirty="0"/>
              <a:t>/</a:t>
            </a:r>
            <a:r>
              <a:rPr lang="zh-CN" altLang="en-US" b="1" dirty="0"/>
              <a:t>漂移</a:t>
            </a:r>
            <a:r>
              <a:rPr lang="en-US" altLang="zh-CN" b="1" dirty="0"/>
              <a:t>/</a:t>
            </a:r>
            <a:r>
              <a:rPr lang="zh-CN" altLang="en-US" b="1" dirty="0"/>
              <a:t>周期变化</a:t>
            </a:r>
            <a:br>
              <a:rPr lang="zh-CN" altLang="en-US" dirty="0"/>
            </a:br>
            <a:r>
              <a:rPr lang="en-US" altLang="zh-CN" dirty="0"/>
              <a:t>50 Hz </a:t>
            </a:r>
            <a:r>
              <a:rPr lang="zh-CN" altLang="en-US" dirty="0"/>
              <a:t>只能存在于这一层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D03B36-2658-4ED6-9B77-C4B6237F4E87}"/>
              </a:ext>
            </a:extLst>
          </p:cNvPr>
          <p:cNvSpPr txBox="1"/>
          <p:nvPr/>
        </p:nvSpPr>
        <p:spPr>
          <a:xfrm>
            <a:off x="8448463" y="6271265"/>
            <a:ext cx="367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事件特征 → 时间序列 → 低频分析</a:t>
            </a:r>
          </a:p>
        </p:txBody>
      </p:sp>
    </p:spTree>
    <p:extLst>
      <p:ext uri="{BB962C8B-B14F-4D97-AF65-F5344CB8AC3E}">
        <p14:creationId xmlns:p14="http://schemas.microsoft.com/office/powerpoint/2010/main" val="67189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E3DDFD7-AED5-49D1-A60B-55512DBF5C1A}"/>
              </a:ext>
            </a:extLst>
          </p:cNvPr>
          <p:cNvSpPr txBox="1"/>
          <p:nvPr/>
        </p:nvSpPr>
        <p:spPr>
          <a:xfrm>
            <a:off x="361950" y="5174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b="1" dirty="0"/>
              <a:t>120 µs </a:t>
            </a:r>
            <a:r>
              <a:rPr lang="zh-CN" altLang="en-US" b="1" dirty="0"/>
              <a:t>内部 什么也看不到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D0E6C57-5CAA-4BD1-BF46-B82856DB5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085780"/>
              </p:ext>
            </p:extLst>
          </p:nvPr>
        </p:nvGraphicFramePr>
        <p:xfrm>
          <a:off x="361950" y="1426364"/>
          <a:ext cx="10515600" cy="7315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68636639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202933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改动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效果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796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把 </a:t>
                      </a:r>
                      <a:r>
                        <a:rPr lang="en-US" altLang="zh-CN" dirty="0"/>
                        <a:t>20 </a:t>
                      </a:r>
                      <a:r>
                        <a:rPr lang="en-US" dirty="0"/>
                        <a:t>s </a:t>
                      </a:r>
                      <a:r>
                        <a:rPr lang="zh-CN" altLang="en-US" dirty="0"/>
                        <a:t>改成 ≤</a:t>
                      </a:r>
                      <a:r>
                        <a:rPr lang="en-US" altLang="zh-CN" dirty="0"/>
                        <a:t>10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可直接观测 </a:t>
                      </a:r>
                      <a:r>
                        <a:rPr lang="en-US" altLang="zh-CN" dirty="0"/>
                        <a:t>50 </a:t>
                      </a:r>
                      <a:r>
                        <a:rPr lang="en-US" dirty="0"/>
                        <a:t>Hz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93899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8D6F8621-81B6-4FBC-9C41-25D395F6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5" y="3429000"/>
            <a:ext cx="4174766" cy="21369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B92E85-0F67-40C3-ACCB-8EC79867BAD4}"/>
              </a:ext>
            </a:extLst>
          </p:cNvPr>
          <p:cNvSpPr txBox="1"/>
          <p:nvPr/>
        </p:nvSpPr>
        <p:spPr>
          <a:xfrm>
            <a:off x="1346200" y="5694680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120μs</a:t>
            </a:r>
            <a:r>
              <a:rPr lang="zh-CN" altLang="en-US" dirty="0"/>
              <a:t>的</a:t>
            </a:r>
            <a:r>
              <a:rPr lang="en-US" altLang="zh-CN" dirty="0"/>
              <a:t>event</a:t>
            </a:r>
            <a:r>
              <a:rPr lang="zh-CN" altLang="en-US" dirty="0"/>
              <a:t>进行直接</a:t>
            </a:r>
            <a:r>
              <a:rPr lang="en-US" altLang="zh-CN" dirty="0" err="1"/>
              <a:t>fft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81C1C5-1FB9-44AC-AB6A-85D817A00FC9}"/>
              </a:ext>
            </a:extLst>
          </p:cNvPr>
          <p:cNvSpPr txBox="1"/>
          <p:nvPr/>
        </p:nvSpPr>
        <p:spPr>
          <a:xfrm>
            <a:off x="4974590" y="3639907"/>
            <a:ext cx="7131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Hilbert变换分析：</a:t>
            </a:r>
          </a:p>
          <a:p>
            <a:r>
              <a:rPr lang="zh-CN" altLang="en-US" b="1" dirty="0"/>
              <a:t>平均瞬时频率标准差: 10.611 MHz</a:t>
            </a:r>
            <a:endParaRPr lang="en-US" altLang="zh-CN" b="1" dirty="0"/>
          </a:p>
          <a:p>
            <a:r>
              <a:rPr lang="zh-CN" altLang="en-US" b="1" dirty="0"/>
              <a:t>事件内部相位在 </a:t>
            </a:r>
            <a:r>
              <a:rPr lang="en-US" altLang="zh-CN" b="1" dirty="0"/>
              <a:t>MHz </a:t>
            </a:r>
            <a:r>
              <a:rPr lang="zh-CN" altLang="en-US" b="1" dirty="0"/>
              <a:t>尺度上疯狂抖动</a:t>
            </a:r>
            <a:endParaRPr lang="en-US" altLang="zh-CN" b="1" dirty="0"/>
          </a:p>
          <a:p>
            <a:r>
              <a:rPr lang="zh-CN" altLang="en-US" b="1" dirty="0"/>
              <a:t>即使真的有 </a:t>
            </a:r>
            <a:r>
              <a:rPr lang="en-US" altLang="zh-CN" b="1" dirty="0"/>
              <a:t>50 Hz </a:t>
            </a:r>
            <a:r>
              <a:rPr lang="zh-CN" altLang="en-US" b="1" dirty="0"/>
              <a:t>调制，它也已经被 </a:t>
            </a:r>
            <a:r>
              <a:rPr lang="en-US" altLang="zh-CN" b="1" dirty="0"/>
              <a:t>MHz </a:t>
            </a:r>
            <a:r>
              <a:rPr lang="zh-CN" altLang="en-US" b="1" dirty="0"/>
              <a:t>级的相位噪声彻底淹没</a:t>
            </a:r>
          </a:p>
        </p:txBody>
      </p:sp>
    </p:spTree>
    <p:extLst>
      <p:ext uri="{BB962C8B-B14F-4D97-AF65-F5344CB8AC3E}">
        <p14:creationId xmlns:p14="http://schemas.microsoft.com/office/powerpoint/2010/main" val="416228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EBAFC3-26DF-4FF0-A1D0-5552F557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283"/>
            <a:ext cx="12192000" cy="46774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5FC884-DC79-48FD-8AED-1F87E5FE046B}"/>
              </a:ext>
            </a:extLst>
          </p:cNvPr>
          <p:cNvSpPr txBox="1"/>
          <p:nvPr/>
        </p:nvSpPr>
        <p:spPr>
          <a:xfrm>
            <a:off x="651933" y="441960"/>
            <a:ext cx="423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单独对</a:t>
            </a:r>
            <a:r>
              <a:rPr lang="en-US" altLang="zh-CN" dirty="0"/>
              <a:t>120μs</a:t>
            </a:r>
            <a:r>
              <a:rPr lang="zh-CN" altLang="en-US" dirty="0"/>
              <a:t>的进行小波变换也没有结果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997889-4FAB-435A-B818-8E1AAD69B094}"/>
              </a:ext>
            </a:extLst>
          </p:cNvPr>
          <p:cNvSpPr txBox="1"/>
          <p:nvPr/>
        </p:nvSpPr>
        <p:spPr>
          <a:xfrm>
            <a:off x="2770701" y="6173919"/>
            <a:ext cx="471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Cupid 0vbb</a:t>
            </a:r>
            <a:r>
              <a:rPr lang="zh-CN" altLang="en-US" dirty="0"/>
              <a:t>实验 低频振动 对单个信号需要去</a:t>
            </a:r>
          </a:p>
        </p:txBody>
      </p:sp>
    </p:spTree>
    <p:extLst>
      <p:ext uri="{BB962C8B-B14F-4D97-AF65-F5344CB8AC3E}">
        <p14:creationId xmlns:p14="http://schemas.microsoft.com/office/powerpoint/2010/main" val="373483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3B546E-3912-45D2-886E-97E79F40FE66}"/>
              </a:ext>
            </a:extLst>
          </p:cNvPr>
          <p:cNvSpPr txBox="1"/>
          <p:nvPr/>
        </p:nvSpPr>
        <p:spPr>
          <a:xfrm>
            <a:off x="351790" y="3193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后续实验计划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A01C07-EB67-4A93-9030-FB83D8391E19}"/>
              </a:ext>
            </a:extLst>
          </p:cNvPr>
          <p:cNvSpPr txBox="1"/>
          <p:nvPr/>
        </p:nvSpPr>
        <p:spPr>
          <a:xfrm>
            <a:off x="795867" y="901700"/>
            <a:ext cx="741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如何把单独一个</a:t>
            </a:r>
            <a:r>
              <a:rPr lang="en-US" altLang="zh-CN" dirty="0"/>
              <a:t>rt</a:t>
            </a:r>
            <a:r>
              <a:rPr lang="zh-CN" altLang="en-US" dirty="0"/>
              <a:t>的</a:t>
            </a:r>
            <a:r>
              <a:rPr lang="en-US" altLang="zh-CN" dirty="0"/>
              <a:t>event</a:t>
            </a:r>
            <a:r>
              <a:rPr lang="zh-CN" altLang="en-US" dirty="0"/>
              <a:t>的波形量化，变成一些参数？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BF032F-2D95-4846-AB37-D58FC6E4A205}"/>
              </a:ext>
            </a:extLst>
          </p:cNvPr>
          <p:cNvSpPr txBox="1"/>
          <p:nvPr/>
        </p:nvSpPr>
        <p:spPr>
          <a:xfrm>
            <a:off x="795867" y="3580368"/>
            <a:ext cx="1152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提高信号发生器的频率，使得</a:t>
            </a:r>
            <a:r>
              <a:rPr lang="en-US" altLang="zh-CN" dirty="0"/>
              <a:t>rt</a:t>
            </a:r>
            <a:r>
              <a:rPr lang="zh-CN" altLang="en-US" dirty="0"/>
              <a:t>事例的频率增大，从而看到我们需要看的频率信息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0D4DED-B731-4DE0-8EBF-0EC294379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345076"/>
            <a:ext cx="3977616" cy="21612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4E3A45-B0D3-4BBB-89BD-3FA7691744FF}"/>
              </a:ext>
            </a:extLst>
          </p:cNvPr>
          <p:cNvSpPr txBox="1"/>
          <p:nvPr/>
        </p:nvSpPr>
        <p:spPr>
          <a:xfrm>
            <a:off x="5164667" y="148408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RMS</a:t>
            </a:r>
            <a:r>
              <a:rPr lang="zh-CN" altLang="en-US" dirty="0"/>
              <a:t>、</a:t>
            </a:r>
            <a:r>
              <a:rPr lang="en-US" altLang="zh-CN" dirty="0"/>
              <a:t>μ</a:t>
            </a:r>
            <a:r>
              <a:rPr lang="zh-CN" altLang="en-US" dirty="0"/>
              <a:t>、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6044FA-0887-4F48-8357-0DBE4ABA5B75}"/>
              </a:ext>
            </a:extLst>
          </p:cNvPr>
          <p:cNvSpPr txBox="1"/>
          <p:nvPr/>
        </p:nvSpPr>
        <p:spPr>
          <a:xfrm>
            <a:off x="795867" y="4083350"/>
            <a:ext cx="1173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例如：</a:t>
            </a:r>
            <a:r>
              <a:rPr lang="en-US" altLang="zh-CN" dirty="0"/>
              <a:t>&gt;100hz</a:t>
            </a:r>
            <a:r>
              <a:rPr lang="zh-CN" altLang="en-US" dirty="0"/>
              <a:t>的</a:t>
            </a:r>
            <a:r>
              <a:rPr lang="en-US" altLang="zh-CN" dirty="0"/>
              <a:t>rt</a:t>
            </a:r>
            <a:r>
              <a:rPr lang="zh-CN" altLang="en-US" dirty="0"/>
              <a:t>触发的主放波形的</a:t>
            </a:r>
            <a:r>
              <a:rPr lang="en-US" altLang="zh-CN" dirty="0"/>
              <a:t>RMS</a:t>
            </a:r>
            <a:r>
              <a:rPr lang="zh-CN" altLang="en-US" dirty="0"/>
              <a:t>时序信号，对这个进行分析。然后和振动时间戳去对应，查看是否有关联</a:t>
            </a:r>
          </a:p>
        </p:txBody>
      </p:sp>
    </p:spTree>
    <p:extLst>
      <p:ext uri="{BB962C8B-B14F-4D97-AF65-F5344CB8AC3E}">
        <p14:creationId xmlns:p14="http://schemas.microsoft.com/office/powerpoint/2010/main" val="2150791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E71F365-3718-43B0-AA76-7AF8D3DE6901}"/>
              </a:ext>
            </a:extLst>
          </p:cNvPr>
          <p:cNvSpPr txBox="1"/>
          <p:nvPr/>
        </p:nvSpPr>
        <p:spPr>
          <a:xfrm>
            <a:off x="36876" y="65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振动来源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420B1E-407A-4EA0-9519-25EAE5DA2AEC}"/>
              </a:ext>
            </a:extLst>
          </p:cNvPr>
          <p:cNvSpPr txBox="1"/>
          <p:nvPr/>
        </p:nvSpPr>
        <p:spPr>
          <a:xfrm>
            <a:off x="863600" y="954124"/>
            <a:ext cx="1107996" cy="881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瞬态振动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稳态振动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9C5BCF-04D5-4329-B4C8-C0A25B39F74D}"/>
              </a:ext>
            </a:extLst>
          </p:cNvPr>
          <p:cNvSpPr txBox="1"/>
          <p:nvPr/>
        </p:nvSpPr>
        <p:spPr>
          <a:xfrm>
            <a:off x="863599" y="2361596"/>
            <a:ext cx="9105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机械振动 → 等效为一个随时间变化的电容 </a:t>
            </a:r>
            <a:r>
              <a:rPr lang="en-US" altLang="zh-CN" dirty="0"/>
              <a:t>/ </a:t>
            </a:r>
            <a:r>
              <a:rPr lang="zh-CN" altLang="en-US" dirty="0"/>
              <a:t>电荷 → 被前放当成“信号”放大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25F8B-B64A-44FB-9ACA-353EE2D82AD5}"/>
              </a:ext>
            </a:extLst>
          </p:cNvPr>
          <p:cNvSpPr txBox="1"/>
          <p:nvPr/>
        </p:nvSpPr>
        <p:spPr>
          <a:xfrm>
            <a:off x="2143341" y="2742205"/>
            <a:ext cx="610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探测器电极</a:t>
            </a:r>
            <a:r>
              <a:rPr lang="en-US" altLang="zh-CN" dirty="0"/>
              <a:t>–JFET gate </a:t>
            </a:r>
            <a:r>
              <a:rPr lang="zh-CN" altLang="en-US" dirty="0"/>
              <a:t>之间的极小电容（</a:t>
            </a:r>
            <a:r>
              <a:rPr lang="en-US" altLang="zh-CN" dirty="0"/>
              <a:t>~pF</a:t>
            </a:r>
            <a:r>
              <a:rPr lang="zh-CN" altLang="en-US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C39AC7-A22E-4D14-A40E-91DD17F72FFC}"/>
              </a:ext>
            </a:extLst>
          </p:cNvPr>
          <p:cNvSpPr txBox="1"/>
          <p:nvPr/>
        </p:nvSpPr>
        <p:spPr>
          <a:xfrm>
            <a:off x="863599" y="3394212"/>
            <a:ext cx="61017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为什么 </a:t>
            </a:r>
            <a:r>
              <a:rPr lang="en-US" altLang="zh-CN" b="1" dirty="0"/>
              <a:t>JFET </a:t>
            </a:r>
            <a:r>
              <a:rPr lang="zh-CN" altLang="en-US" b="1" dirty="0"/>
              <a:t>对振动极敏感？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超高输入阻抗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极低漏电流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电容变化 </a:t>
            </a:r>
            <a:r>
              <a:rPr lang="en-US" altLang="zh-CN" dirty="0"/>
              <a:t>ΔC ~ 10⁻¹⁶–10⁻¹⁵ F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已足够产生 </a:t>
            </a:r>
            <a:r>
              <a:rPr lang="en-US" altLang="zh-CN" dirty="0"/>
              <a:t>keV </a:t>
            </a:r>
            <a:r>
              <a:rPr lang="zh-CN" altLang="en-US" dirty="0"/>
              <a:t>级等效能量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JFET </a:t>
            </a:r>
            <a:r>
              <a:rPr lang="zh-CN" altLang="en-US" dirty="0"/>
              <a:t>必须：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冷却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固定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灌封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避免松动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6B2B75-6C5D-4CDA-8FC4-34907F8125F0}"/>
              </a:ext>
            </a:extLst>
          </p:cNvPr>
          <p:cNvSpPr txBox="1"/>
          <p:nvPr/>
        </p:nvSpPr>
        <p:spPr>
          <a:xfrm>
            <a:off x="5532808" y="3366122"/>
            <a:ext cx="610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fr-FR" dirty="0"/>
              <a:t>抬高：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altLang="zh-CN" dirty="0"/>
              <a:t>ENC</a:t>
            </a:r>
            <a:r>
              <a:rPr lang="zh-CN" altLang="fr-FR" dirty="0"/>
              <a:t>（</a:t>
            </a:r>
            <a:r>
              <a:rPr lang="fr-FR" altLang="zh-CN" dirty="0"/>
              <a:t>Equivalent Noise Charge</a:t>
            </a:r>
            <a:r>
              <a:rPr lang="zh-CN" altLang="fr-FR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598198-2544-43EC-8422-4FF4B752B827}"/>
              </a:ext>
            </a:extLst>
          </p:cNvPr>
          <p:cNvSpPr txBox="1"/>
          <p:nvPr/>
        </p:nvSpPr>
        <p:spPr>
          <a:xfrm>
            <a:off x="5560309" y="4591054"/>
            <a:ext cx="61017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冷头→ 探测器杆 → </a:t>
            </a:r>
            <a:r>
              <a:rPr lang="en-US" altLang="zh-CN" b="1" dirty="0"/>
              <a:t>JFET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典型频率：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10–200 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常见症状：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低能噪声水平显著抬升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strike="sngStrike" dirty="0"/>
              <a:t>inhibit </a:t>
            </a:r>
            <a:r>
              <a:rPr lang="zh-CN" altLang="en-US" b="1" strike="sngStrike" dirty="0"/>
              <a:t>率上升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strike="sngStrike" dirty="0"/>
              <a:t>基线 </a:t>
            </a:r>
            <a:r>
              <a:rPr lang="en-US" altLang="zh-CN" b="1" strike="sngStrike" dirty="0"/>
              <a:t>RMS </a:t>
            </a:r>
            <a:r>
              <a:rPr lang="zh-CN" altLang="en-US" b="1" strike="sngStrike" dirty="0"/>
              <a:t>增大</a:t>
            </a:r>
          </a:p>
        </p:txBody>
      </p:sp>
    </p:spTree>
    <p:extLst>
      <p:ext uri="{BB962C8B-B14F-4D97-AF65-F5344CB8AC3E}">
        <p14:creationId xmlns:p14="http://schemas.microsoft.com/office/powerpoint/2010/main" val="324317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848CAD-6EFE-4B99-BC2B-AFC49F60B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" y="0"/>
            <a:ext cx="8226968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10BE02-C34D-481A-9C47-D82671E35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t="53075" r="36959" b="5370"/>
          <a:stretch/>
        </p:blipFill>
        <p:spPr>
          <a:xfrm>
            <a:off x="7665720" y="375920"/>
            <a:ext cx="2058296" cy="22910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7AEAD0-FB28-43B5-B7C7-8EA60AC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51877" r="63761" b="6568"/>
          <a:stretch/>
        </p:blipFill>
        <p:spPr>
          <a:xfrm>
            <a:off x="9810376" y="375920"/>
            <a:ext cx="2058296" cy="22910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44698A-F536-4FD0-9CFE-A9DB0B62E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5899" r="63629" b="52546"/>
          <a:stretch/>
        </p:blipFill>
        <p:spPr>
          <a:xfrm>
            <a:off x="7665720" y="3429000"/>
            <a:ext cx="2058296" cy="22910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31C0A4-E463-4F9E-A7C9-99BF68BAA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9" t="7003" r="36659" b="51442"/>
          <a:stretch/>
        </p:blipFill>
        <p:spPr>
          <a:xfrm>
            <a:off x="9724016" y="3429000"/>
            <a:ext cx="2058296" cy="22910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20AF50-08EB-4AA3-AB0C-10CB4A9010F5}"/>
              </a:ext>
            </a:extLst>
          </p:cNvPr>
          <p:cNvSpPr txBox="1"/>
          <p:nvPr/>
        </p:nvSpPr>
        <p:spPr>
          <a:xfrm>
            <a:off x="36876" y="6588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号振动传感器</a:t>
            </a:r>
          </a:p>
        </p:txBody>
      </p:sp>
    </p:spTree>
    <p:extLst>
      <p:ext uri="{BB962C8B-B14F-4D97-AF65-F5344CB8AC3E}">
        <p14:creationId xmlns:p14="http://schemas.microsoft.com/office/powerpoint/2010/main" val="154692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7F3597D-8027-4F91-B702-FA0A58613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316" y="-4864863"/>
            <a:ext cx="11429055" cy="3809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484EDA-CCB6-4E47-8414-6CD34F490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316" y="3048315"/>
            <a:ext cx="11429055" cy="38096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1B6E83-A054-4B8B-9D9A-77035164E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316" y="-957242"/>
            <a:ext cx="11429055" cy="380968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B7CA2B-0EB5-4F5D-B4EF-6ABCBF7B6638}"/>
              </a:ext>
            </a:extLst>
          </p:cNvPr>
          <p:cNvGrpSpPr/>
          <p:nvPr/>
        </p:nvGrpSpPr>
        <p:grpSpPr>
          <a:xfrm>
            <a:off x="1697802" y="400587"/>
            <a:ext cx="8796396" cy="6056825"/>
            <a:chOff x="1697800" y="362397"/>
            <a:chExt cx="8796396" cy="60568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D1866DE-7829-4885-A392-C64E1939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00" y="3487091"/>
              <a:ext cx="8796395" cy="293213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3F4ADB2-DD50-44E5-85A9-0A8039C30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01" y="362397"/>
              <a:ext cx="8796395" cy="2932132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96E8A01-8C9D-45DE-8BEE-A750C05A608F}"/>
              </a:ext>
            </a:extLst>
          </p:cNvPr>
          <p:cNvSpPr txBox="1"/>
          <p:nvPr/>
        </p:nvSpPr>
        <p:spPr>
          <a:xfrm>
            <a:off x="4964920" y="64574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振动幅度与温度相关</a:t>
            </a:r>
          </a:p>
        </p:txBody>
      </p:sp>
    </p:spTree>
    <p:extLst>
      <p:ext uri="{BB962C8B-B14F-4D97-AF65-F5344CB8AC3E}">
        <p14:creationId xmlns:p14="http://schemas.microsoft.com/office/powerpoint/2010/main" val="405390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6BD7F34-2416-4D05-A1C3-10FB257F3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437"/>
            <a:ext cx="12192000" cy="52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6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DC21075-8C4E-41B0-BEBA-8E860ED25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5309CBE-7F88-45E9-AE86-7B4FA141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/>
          <a:stretch/>
        </p:blipFill>
        <p:spPr>
          <a:xfrm>
            <a:off x="441960" y="3429000"/>
            <a:ext cx="6230879" cy="29408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8BC774-79BB-47ED-AE31-56FDB2868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/>
          <a:stretch/>
        </p:blipFill>
        <p:spPr>
          <a:xfrm>
            <a:off x="441960" y="602716"/>
            <a:ext cx="6230879" cy="29447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4EA923-3CC3-44E9-82ED-4CA9CC9D94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"/>
          <a:stretch/>
        </p:blipFill>
        <p:spPr>
          <a:xfrm>
            <a:off x="6360160" y="726351"/>
            <a:ext cx="5750560" cy="2692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F8007E-0853-45EE-ADF6-E41E610FED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/>
          <a:stretch/>
        </p:blipFill>
        <p:spPr>
          <a:xfrm>
            <a:off x="6360160" y="3566777"/>
            <a:ext cx="5750560" cy="268850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D3BA6E8-58B6-4877-8190-2094C5DD5AFC}"/>
              </a:ext>
            </a:extLst>
          </p:cNvPr>
          <p:cNvSpPr txBox="1"/>
          <p:nvPr/>
        </p:nvSpPr>
        <p:spPr>
          <a:xfrm>
            <a:off x="124751" y="14393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联合分析温度</a:t>
            </a:r>
            <a:r>
              <a:rPr lang="en-US" altLang="zh-CN" dirty="0"/>
              <a:t>-</a:t>
            </a:r>
            <a:r>
              <a:rPr lang="zh-CN" altLang="en-US" dirty="0"/>
              <a:t>振动关系</a:t>
            </a:r>
          </a:p>
        </p:txBody>
      </p:sp>
    </p:spTree>
    <p:extLst>
      <p:ext uri="{BB962C8B-B14F-4D97-AF65-F5344CB8AC3E}">
        <p14:creationId xmlns:p14="http://schemas.microsoft.com/office/powerpoint/2010/main" val="148279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CD6714-9750-4E7E-B43C-8AAA6D0B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5290" r="4785" b="3228"/>
          <a:stretch/>
        </p:blipFill>
        <p:spPr>
          <a:xfrm>
            <a:off x="587587" y="1551797"/>
            <a:ext cx="5372100" cy="3165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6FA634-9DDA-43A3-B055-38B6352E6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6046" r="5055" b="3594"/>
          <a:stretch/>
        </p:blipFill>
        <p:spPr>
          <a:xfrm>
            <a:off x="6156960" y="1551796"/>
            <a:ext cx="5391588" cy="31651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AB29C82-7B9F-4289-ADD7-8689DA68F323}"/>
              </a:ext>
            </a:extLst>
          </p:cNvPr>
          <p:cNvSpPr/>
          <p:nvPr/>
        </p:nvSpPr>
        <p:spPr>
          <a:xfrm>
            <a:off x="7307580" y="1610360"/>
            <a:ext cx="296334" cy="28448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A54E162-91DB-47FE-A3AD-07A6A089AE8F}"/>
              </a:ext>
            </a:extLst>
          </p:cNvPr>
          <p:cNvCxnSpPr/>
          <p:nvPr/>
        </p:nvCxnSpPr>
        <p:spPr>
          <a:xfrm>
            <a:off x="1232747" y="2351193"/>
            <a:ext cx="0" cy="2103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8D708D7-F04C-41D5-B1F3-0EBF7AD5C924}"/>
              </a:ext>
            </a:extLst>
          </p:cNvPr>
          <p:cNvCxnSpPr>
            <a:cxnSpLocks/>
          </p:cNvCxnSpPr>
          <p:nvPr/>
        </p:nvCxnSpPr>
        <p:spPr>
          <a:xfrm>
            <a:off x="1884680" y="2241126"/>
            <a:ext cx="0" cy="2214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4A3740E-3CC7-43CB-974A-3BEF8267F49E}"/>
              </a:ext>
            </a:extLst>
          </p:cNvPr>
          <p:cNvCxnSpPr>
            <a:cxnSpLocks/>
          </p:cNvCxnSpPr>
          <p:nvPr/>
        </p:nvCxnSpPr>
        <p:spPr>
          <a:xfrm>
            <a:off x="2405380" y="2351193"/>
            <a:ext cx="0" cy="2103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61C1DD1-CB2C-4C3C-8ED2-4413CAD758E7}"/>
              </a:ext>
            </a:extLst>
          </p:cNvPr>
          <p:cNvCxnSpPr>
            <a:cxnSpLocks/>
          </p:cNvCxnSpPr>
          <p:nvPr/>
        </p:nvCxnSpPr>
        <p:spPr>
          <a:xfrm>
            <a:off x="3154680" y="2198793"/>
            <a:ext cx="0" cy="225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93A8DD-A870-4EF5-B961-89F27C8B1103}"/>
              </a:ext>
            </a:extLst>
          </p:cNvPr>
          <p:cNvCxnSpPr>
            <a:cxnSpLocks/>
          </p:cNvCxnSpPr>
          <p:nvPr/>
        </p:nvCxnSpPr>
        <p:spPr>
          <a:xfrm>
            <a:off x="3810847" y="2198793"/>
            <a:ext cx="0" cy="225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C3F8381-5151-4F19-9ACB-8C67C29EFC06}"/>
              </a:ext>
            </a:extLst>
          </p:cNvPr>
          <p:cNvCxnSpPr>
            <a:cxnSpLocks/>
          </p:cNvCxnSpPr>
          <p:nvPr/>
        </p:nvCxnSpPr>
        <p:spPr>
          <a:xfrm>
            <a:off x="4395047" y="2198793"/>
            <a:ext cx="0" cy="225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A736223-D2D0-4D1C-83F5-0E4933F926FD}"/>
              </a:ext>
            </a:extLst>
          </p:cNvPr>
          <p:cNvCxnSpPr/>
          <p:nvPr/>
        </p:nvCxnSpPr>
        <p:spPr>
          <a:xfrm>
            <a:off x="1232747" y="3456093"/>
            <a:ext cx="6519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2165EF5-FA37-42E2-91CB-E4CF47F623EE}"/>
              </a:ext>
            </a:extLst>
          </p:cNvPr>
          <p:cNvCxnSpPr>
            <a:cxnSpLocks/>
          </p:cNvCxnSpPr>
          <p:nvPr/>
        </p:nvCxnSpPr>
        <p:spPr>
          <a:xfrm>
            <a:off x="2405380" y="3456093"/>
            <a:ext cx="749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2517E79-9F4A-46AB-A757-86A758932898}"/>
              </a:ext>
            </a:extLst>
          </p:cNvPr>
          <p:cNvCxnSpPr>
            <a:cxnSpLocks/>
          </p:cNvCxnSpPr>
          <p:nvPr/>
        </p:nvCxnSpPr>
        <p:spPr>
          <a:xfrm>
            <a:off x="3810847" y="3456093"/>
            <a:ext cx="584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BAC7587-5DAB-43E7-BDF0-EBB10F0B71EA}"/>
              </a:ext>
            </a:extLst>
          </p:cNvPr>
          <p:cNvSpPr txBox="1"/>
          <p:nvPr/>
        </p:nvSpPr>
        <p:spPr>
          <a:xfrm>
            <a:off x="1995200" y="48471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电厂工作时间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68F4AAE-A877-4273-8E00-540F1C94753F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1588347" y="4535593"/>
            <a:ext cx="1191683" cy="31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8119D1F-4A1A-4303-A199-94E2E759CE3C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780030" y="4535593"/>
            <a:ext cx="0" cy="31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C1E7AA3-0784-4CCF-B4CE-4D9708854FA0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780030" y="4535593"/>
            <a:ext cx="1276350" cy="31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CE7BE666-4F9E-46AB-81D7-11876CEECA97}"/>
              </a:ext>
            </a:extLst>
          </p:cNvPr>
          <p:cNvSpPr txBox="1"/>
          <p:nvPr/>
        </p:nvSpPr>
        <p:spPr>
          <a:xfrm>
            <a:off x="6980286" y="5534659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异常的计数率上升与振动关系不大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D23AA8-B0D6-41AF-AB8A-CC9167C27FA6}"/>
              </a:ext>
            </a:extLst>
          </p:cNvPr>
          <p:cNvSpPr txBox="1"/>
          <p:nvPr/>
        </p:nvSpPr>
        <p:spPr>
          <a:xfrm>
            <a:off x="869439" y="553465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振动幅度呈周期性变化，且与工作时间相关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C441C01-D872-459E-8630-7D614B611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4889" r="5062" b="3334"/>
          <a:stretch/>
        </p:blipFill>
        <p:spPr>
          <a:xfrm>
            <a:off x="7840669" y="2436179"/>
            <a:ext cx="3339008" cy="1985641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F84A1DD9-D93F-4A1D-B73C-6D6F9D56BB51}"/>
              </a:ext>
            </a:extLst>
          </p:cNvPr>
          <p:cNvSpPr txBox="1"/>
          <p:nvPr/>
        </p:nvSpPr>
        <p:spPr>
          <a:xfrm>
            <a:off x="124751" y="143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时域分析</a:t>
            </a:r>
          </a:p>
        </p:txBody>
      </p:sp>
    </p:spTree>
    <p:extLst>
      <p:ext uri="{BB962C8B-B14F-4D97-AF65-F5344CB8AC3E}">
        <p14:creationId xmlns:p14="http://schemas.microsoft.com/office/powerpoint/2010/main" val="21605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DE5446-E535-4EA3-9C90-3003403CE239}"/>
              </a:ext>
            </a:extLst>
          </p:cNvPr>
          <p:cNvSpPr txBox="1"/>
          <p:nvPr/>
        </p:nvSpPr>
        <p:spPr>
          <a:xfrm>
            <a:off x="124751" y="143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3C7580-CA04-4B68-BFD6-24F4B4E4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83" y="1734802"/>
            <a:ext cx="4905375" cy="3388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860815-C5E8-456E-8119-1F0D23C2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58" y="1734802"/>
            <a:ext cx="4515452" cy="33883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450652-29CC-4D37-BA33-1DB4134260D4}"/>
              </a:ext>
            </a:extLst>
          </p:cNvPr>
          <p:cNvSpPr txBox="1"/>
          <p:nvPr/>
        </p:nvSpPr>
        <p:spPr>
          <a:xfrm>
            <a:off x="5059680" y="1046480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单独看某个</a:t>
            </a:r>
            <a:r>
              <a:rPr lang="en-US" altLang="zh-CN" dirty="0"/>
              <a:t>bin</a:t>
            </a:r>
            <a:r>
              <a:rPr lang="zh-CN" altLang="en-US" dirty="0"/>
              <a:t>文件的</a:t>
            </a:r>
            <a:r>
              <a:rPr lang="en-US" altLang="zh-CN" dirty="0"/>
              <a:t>FFT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062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34996</TotalTime>
  <Words>644</Words>
  <Application>Microsoft Office PowerPoint</Application>
  <PresentationFormat>宽屏</PresentationFormat>
  <Paragraphs>97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Viner Hand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宏飞 万</dc:creator>
  <cp:lastModifiedBy>宏飞 万</cp:lastModifiedBy>
  <cp:revision>694</cp:revision>
  <dcterms:created xsi:type="dcterms:W3CDTF">2025-06-24T06:25:07Z</dcterms:created>
  <dcterms:modified xsi:type="dcterms:W3CDTF">2026-01-07T07:35:17Z</dcterms:modified>
</cp:coreProperties>
</file>